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Impact" charset="1" panose="020B080603090205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64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71.png" Type="http://schemas.openxmlformats.org/officeDocument/2006/relationships/image"/><Relationship Id="rId14" Target="../media/image72.svg" Type="http://schemas.openxmlformats.org/officeDocument/2006/relationships/image"/><Relationship Id="rId2" Target="../media/image1.jpe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EiOeP17M.mp4" Type="http://schemas.openxmlformats.org/officeDocument/2006/relationships/video"/><Relationship Id="rId4" Target="../media/VAGEiOeP17M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29.png" Type="http://schemas.openxmlformats.org/officeDocument/2006/relationships/image"/><Relationship Id="rId2" Target="../media/image1.jpeg" Type="http://schemas.openxmlformats.org/officeDocument/2006/relationships/image"/><Relationship Id="rId20" Target="../media/image30.sv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23" Target="../media/image33.png" Type="http://schemas.openxmlformats.org/officeDocument/2006/relationships/image"/><Relationship Id="rId24" Target="../media/image34.svg" Type="http://schemas.openxmlformats.org/officeDocument/2006/relationships/image"/><Relationship Id="rId25" Target="../media/image35.png" Type="http://schemas.openxmlformats.org/officeDocument/2006/relationships/image"/><Relationship Id="rId26" Target="../media/image36.svg" Type="http://schemas.openxmlformats.org/officeDocument/2006/relationships/image"/><Relationship Id="rId27" Target="../media/image37.png" Type="http://schemas.openxmlformats.org/officeDocument/2006/relationships/image"/><Relationship Id="rId28" Target="../media/image38.svg" Type="http://schemas.openxmlformats.org/officeDocument/2006/relationships/image"/><Relationship Id="rId29" Target="../media/image39.jpeg" Type="http://schemas.openxmlformats.org/officeDocument/2006/relationships/image"/><Relationship Id="rId3" Target="../media/image9.png" Type="http://schemas.openxmlformats.org/officeDocument/2006/relationships/image"/><Relationship Id="rId30" Target="../media/image40.png" Type="http://schemas.openxmlformats.org/officeDocument/2006/relationships/image"/><Relationship Id="rId31" Target="../media/image41.svg" Type="http://schemas.openxmlformats.org/officeDocument/2006/relationships/image"/><Relationship Id="rId32" Target="../media/image42.png" Type="http://schemas.openxmlformats.org/officeDocument/2006/relationships/image"/><Relationship Id="rId33" Target="../media/image43.svg" Type="http://schemas.openxmlformats.org/officeDocument/2006/relationships/image"/><Relationship Id="rId34" Target="../media/image44.png" Type="http://schemas.openxmlformats.org/officeDocument/2006/relationships/image"/><Relationship Id="rId35" Target="../media/image45.sv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16618"/>
            <a:ext cx="7230460" cy="6441682"/>
          </a:xfrm>
          <a:custGeom>
            <a:avLst/>
            <a:gdLst/>
            <a:ahLst/>
            <a:cxnLst/>
            <a:rect r="r" b="b" t="t" l="l"/>
            <a:pathLst>
              <a:path h="6441682" w="7230460">
                <a:moveTo>
                  <a:pt x="0" y="0"/>
                </a:moveTo>
                <a:lnTo>
                  <a:pt x="7230460" y="0"/>
                </a:lnTo>
                <a:lnTo>
                  <a:pt x="7230460" y="6441682"/>
                </a:lnTo>
                <a:lnTo>
                  <a:pt x="0" y="6441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790545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2" y="0"/>
                </a:lnTo>
                <a:lnTo>
                  <a:pt x="1551702" y="1551702"/>
                </a:lnTo>
                <a:lnTo>
                  <a:pt x="0" y="1551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40706" y="2140561"/>
            <a:ext cx="8018594" cy="36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06"/>
              </a:lnSpc>
            </a:pPr>
            <a:r>
              <a:rPr lang="en-US" sz="13106">
                <a:solidFill>
                  <a:srgbClr val="5383FF"/>
                </a:solidFill>
                <a:latin typeface="Impact"/>
              </a:rPr>
              <a:t>BUSINESS </a:t>
            </a:r>
          </a:p>
          <a:p>
            <a:pPr algn="just">
              <a:lnSpc>
                <a:spcPts val="13106"/>
              </a:lnSpc>
            </a:pPr>
            <a:r>
              <a:rPr lang="en-US" sz="13106">
                <a:solidFill>
                  <a:srgbClr val="5383FF"/>
                </a:solidFill>
                <a:latin typeface="Impact"/>
              </a:rPr>
              <a:t>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2310" y="5854840"/>
            <a:ext cx="845633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Abdi Setiawan - 2200016103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Fadillah Al Kautsar - 2200016081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Ayyub Abdurrahman - 2200016092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Ricky Tri Budianto - 2200016099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Agil Firli Gunawan - 2200016111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A0147"/>
                </a:solidFill>
                <a:latin typeface="Glacial Indifference Bold"/>
              </a:rPr>
              <a:t>Taufan Ali - 2215016135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8639" y="9720742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3" y="0"/>
                </a:lnTo>
                <a:lnTo>
                  <a:pt x="1551703" y="1551703"/>
                </a:lnTo>
                <a:lnTo>
                  <a:pt x="0" y="15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5544" y="-166039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3205" y="9305106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08828" y="1434934"/>
            <a:ext cx="88837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ANALISIS PERSAINGAN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7727" y="2832735"/>
            <a:ext cx="4722882" cy="5365432"/>
            <a:chOff x="0" y="0"/>
            <a:chExt cx="6297176" cy="71539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97176" cy="5785531"/>
            </a:xfrm>
            <a:custGeom>
              <a:avLst/>
              <a:gdLst/>
              <a:ahLst/>
              <a:cxnLst/>
              <a:rect r="r" b="b" t="t" l="l"/>
              <a:pathLst>
                <a:path h="5785531" w="6297176">
                  <a:moveTo>
                    <a:pt x="0" y="0"/>
                  </a:moveTo>
                  <a:lnTo>
                    <a:pt x="6297176" y="0"/>
                  </a:lnTo>
                  <a:lnTo>
                    <a:pt x="6297176" y="5785531"/>
                  </a:lnTo>
                  <a:lnTo>
                    <a:pt x="0" y="578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377459"/>
              <a:ext cx="6297176" cy="77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4218">
                  <a:solidFill>
                    <a:srgbClr val="0A0147"/>
                  </a:solidFill>
                  <a:latin typeface="Glacial Indifference Bold"/>
                </a:rPr>
                <a:t>RAMEN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7604" y="2899713"/>
            <a:ext cx="10534996" cy="255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Kelebihan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Rasa yang autentik dan khas jepang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Tekstur mie yang kenyal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Pilihan rasa yang khas seperti (miso,shoyu dan tonkutsu)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57604" y="5582507"/>
            <a:ext cx="10534996" cy="30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Kekurangan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Harga lebih mahal dibandingkan mie ayam atau mie instan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Membutuhkan waktu lebih lama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Ketersediaan yang masih terbatas di beberapa daerah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8639" y="9720742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3" y="0"/>
                </a:lnTo>
                <a:lnTo>
                  <a:pt x="1551703" y="1551703"/>
                </a:lnTo>
                <a:lnTo>
                  <a:pt x="0" y="15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5544" y="-166039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3205" y="9305106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0787" y="2832735"/>
            <a:ext cx="4722397" cy="4339247"/>
            <a:chOff x="0" y="0"/>
            <a:chExt cx="884296" cy="812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4296" cy="812549"/>
            </a:xfrm>
            <a:custGeom>
              <a:avLst/>
              <a:gdLst/>
              <a:ahLst/>
              <a:cxnLst/>
              <a:rect r="r" b="b" t="t" l="l"/>
              <a:pathLst>
                <a:path h="812549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812549"/>
                  </a:lnTo>
                  <a:lnTo>
                    <a:pt x="0" y="812549"/>
                  </a:lnTo>
                  <a:close/>
                </a:path>
              </a:pathLst>
            </a:custGeom>
            <a:solidFill>
              <a:srgbClr val="ED34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884296" cy="783974"/>
            </a:xfrm>
            <a:prstGeom prst="rect">
              <a:avLst/>
            </a:prstGeom>
          </p:spPr>
          <p:txBody>
            <a:bodyPr anchor="ctr" rtlCol="false" tIns="71450" lIns="71450" bIns="71450" rIns="7145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0787" y="5638600"/>
            <a:ext cx="4722397" cy="1533381"/>
            <a:chOff x="0" y="0"/>
            <a:chExt cx="884296" cy="2871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4296" cy="287135"/>
            </a:xfrm>
            <a:custGeom>
              <a:avLst/>
              <a:gdLst/>
              <a:ahLst/>
              <a:cxnLst/>
              <a:rect r="r" b="b" t="t" l="l"/>
              <a:pathLst>
                <a:path h="287135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287135"/>
                  </a:lnTo>
                  <a:lnTo>
                    <a:pt x="0" y="287135"/>
                  </a:lnTo>
                  <a:close/>
                </a:path>
              </a:pathLst>
            </a:custGeom>
            <a:solidFill>
              <a:srgbClr val="FFF6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884296" cy="258560"/>
            </a:xfrm>
            <a:prstGeom prst="rect">
              <a:avLst/>
            </a:prstGeom>
          </p:spPr>
          <p:txBody>
            <a:bodyPr anchor="ctr" rtlCol="false" tIns="71450" lIns="71450" bIns="71450" rIns="7145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0787" y="6073938"/>
            <a:ext cx="4722397" cy="1085301"/>
            <a:chOff x="0" y="0"/>
            <a:chExt cx="884296" cy="203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4296" cy="203229"/>
            </a:xfrm>
            <a:custGeom>
              <a:avLst/>
              <a:gdLst/>
              <a:ahLst/>
              <a:cxnLst/>
              <a:rect r="r" b="b" t="t" l="l"/>
              <a:pathLst>
                <a:path h="203229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203229"/>
                  </a:lnTo>
                  <a:lnTo>
                    <a:pt x="0" y="203229"/>
                  </a:lnTo>
                  <a:close/>
                </a:path>
              </a:pathLst>
            </a:custGeom>
            <a:solidFill>
              <a:srgbClr val="16BB2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884296" cy="174654"/>
            </a:xfrm>
            <a:prstGeom prst="rect">
              <a:avLst/>
            </a:prstGeom>
          </p:spPr>
          <p:txBody>
            <a:bodyPr anchor="ctr" rtlCol="false" tIns="71450" lIns="71450" bIns="71450" rIns="7145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67727" y="3681421"/>
            <a:ext cx="4076114" cy="3245605"/>
          </a:xfrm>
          <a:custGeom>
            <a:avLst/>
            <a:gdLst/>
            <a:ahLst/>
            <a:cxnLst/>
            <a:rect r="r" b="b" t="t" l="l"/>
            <a:pathLst>
              <a:path h="3245605" w="4076114">
                <a:moveTo>
                  <a:pt x="0" y="0"/>
                </a:moveTo>
                <a:lnTo>
                  <a:pt x="4076114" y="0"/>
                </a:lnTo>
                <a:lnTo>
                  <a:pt x="4076114" y="3245606"/>
                </a:lnTo>
                <a:lnTo>
                  <a:pt x="0" y="3245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05933" y="4416219"/>
            <a:ext cx="4651670" cy="2755762"/>
          </a:xfrm>
          <a:custGeom>
            <a:avLst/>
            <a:gdLst/>
            <a:ahLst/>
            <a:cxnLst/>
            <a:rect r="r" b="b" t="t" l="l"/>
            <a:pathLst>
              <a:path h="2755762" w="4651670">
                <a:moveTo>
                  <a:pt x="0" y="0"/>
                </a:moveTo>
                <a:lnTo>
                  <a:pt x="4651671" y="0"/>
                </a:lnTo>
                <a:lnTo>
                  <a:pt x="4651671" y="2755763"/>
                </a:lnTo>
                <a:lnTo>
                  <a:pt x="0" y="2755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7220" y="7634879"/>
            <a:ext cx="4722882" cy="56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4218">
                <a:solidFill>
                  <a:srgbClr val="0A0147"/>
                </a:solidFill>
                <a:latin typeface="Glacial Indifference Bold"/>
              </a:rPr>
              <a:t>WARMINDO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8828" y="1434934"/>
            <a:ext cx="88837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ANALISIS PERSAINGAN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57604" y="2899713"/>
            <a:ext cx="10534996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Kelebihan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Rasa yang unik dan nikmat mantap joss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Harga pelajar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Mudah ditemukan di berbagai daerah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57604" y="5582507"/>
            <a:ext cx="10534996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Kekurangan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Kandungan MSG yang tinggi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Kebersihan dan kualitas penyajian tergantung tempat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2506" y="895142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4724" y="9258300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7598" y="-257474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2" y="0"/>
                </a:lnTo>
                <a:lnTo>
                  <a:pt x="1551702" y="1551702"/>
                </a:lnTo>
                <a:lnTo>
                  <a:pt x="0" y="1551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0062" y="518377"/>
            <a:ext cx="7416927" cy="8229600"/>
          </a:xfrm>
          <a:custGeom>
            <a:avLst/>
            <a:gdLst/>
            <a:ahLst/>
            <a:cxnLst/>
            <a:rect r="r" b="b" t="t" l="l"/>
            <a:pathLst>
              <a:path h="8229600" w="7416927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26223">
            <a:off x="1314642" y="7409208"/>
            <a:ext cx="2543860" cy="1542215"/>
          </a:xfrm>
          <a:custGeom>
            <a:avLst/>
            <a:gdLst/>
            <a:ahLst/>
            <a:cxnLst/>
            <a:rect r="r" b="b" t="t" l="l"/>
            <a:pathLst>
              <a:path h="1542215" w="2543860">
                <a:moveTo>
                  <a:pt x="0" y="0"/>
                </a:moveTo>
                <a:lnTo>
                  <a:pt x="2543860" y="0"/>
                </a:lnTo>
                <a:lnTo>
                  <a:pt x="2543860" y="1542215"/>
                </a:lnTo>
                <a:lnTo>
                  <a:pt x="0" y="1542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2040" y="3669082"/>
            <a:ext cx="1933663" cy="1474418"/>
          </a:xfrm>
          <a:custGeom>
            <a:avLst/>
            <a:gdLst/>
            <a:ahLst/>
            <a:cxnLst/>
            <a:rect r="r" b="b" t="t" l="l"/>
            <a:pathLst>
              <a:path h="1474418" w="1933663">
                <a:moveTo>
                  <a:pt x="0" y="0"/>
                </a:moveTo>
                <a:lnTo>
                  <a:pt x="1933662" y="0"/>
                </a:lnTo>
                <a:lnTo>
                  <a:pt x="1933662" y="1474418"/>
                </a:lnTo>
                <a:lnTo>
                  <a:pt x="0" y="1474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5710" y="6878145"/>
            <a:ext cx="1532698" cy="1457456"/>
          </a:xfrm>
          <a:custGeom>
            <a:avLst/>
            <a:gdLst/>
            <a:ahLst/>
            <a:cxnLst/>
            <a:rect r="r" b="b" t="t" l="l"/>
            <a:pathLst>
              <a:path h="1457456" w="1532698">
                <a:moveTo>
                  <a:pt x="0" y="0"/>
                </a:moveTo>
                <a:lnTo>
                  <a:pt x="1532697" y="0"/>
                </a:lnTo>
                <a:lnTo>
                  <a:pt x="1532697" y="1457456"/>
                </a:lnTo>
                <a:lnTo>
                  <a:pt x="0" y="1457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583870">
            <a:off x="5198118" y="3565321"/>
            <a:ext cx="1718981" cy="1353698"/>
          </a:xfrm>
          <a:custGeom>
            <a:avLst/>
            <a:gdLst/>
            <a:ahLst/>
            <a:cxnLst/>
            <a:rect r="r" b="b" t="t" l="l"/>
            <a:pathLst>
              <a:path h="1353698" w="1718981">
                <a:moveTo>
                  <a:pt x="0" y="0"/>
                </a:moveTo>
                <a:lnTo>
                  <a:pt x="1718982" y="0"/>
                </a:lnTo>
                <a:lnTo>
                  <a:pt x="1718982" y="1353698"/>
                </a:lnTo>
                <a:lnTo>
                  <a:pt x="0" y="13536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3201" y="5527699"/>
            <a:ext cx="1427450" cy="1186567"/>
          </a:xfrm>
          <a:custGeom>
            <a:avLst/>
            <a:gdLst/>
            <a:ahLst/>
            <a:cxnLst/>
            <a:rect r="r" b="b" t="t" l="l"/>
            <a:pathLst>
              <a:path h="1186567" w="1427450">
                <a:moveTo>
                  <a:pt x="0" y="0"/>
                </a:moveTo>
                <a:lnTo>
                  <a:pt x="1427450" y="0"/>
                </a:lnTo>
                <a:lnTo>
                  <a:pt x="1427450" y="1186567"/>
                </a:lnTo>
                <a:lnTo>
                  <a:pt x="0" y="11865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36332" y="1009620"/>
            <a:ext cx="509750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FILOSOFI MIE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36332" y="3726232"/>
            <a:ext cx="8422968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3500">
                <a:solidFill>
                  <a:srgbClr val="0A0147"/>
                </a:solidFill>
                <a:latin typeface="Glacial Indifference Bold"/>
              </a:rPr>
              <a:t>Mie yang akan dijual FILOSOFI MIE memiliki 2 tipe mie berbeda dan pembeli dapat mengkustomisasi toping pada mie mereka. Tentunya Filosofi Mie akan memberikan porsi yang mengenyangkan dengan harga yang terjangkau.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2600" y="8735298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2" y="0"/>
                </a:lnTo>
                <a:lnTo>
                  <a:pt x="1551702" y="1551702"/>
                </a:lnTo>
                <a:lnTo>
                  <a:pt x="0" y="155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31031" y="-1202227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3" y="0"/>
                </a:lnTo>
                <a:lnTo>
                  <a:pt x="2430973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22653" y="9303331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1716" y="4252395"/>
            <a:ext cx="8422968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A0147"/>
                </a:solidFill>
                <a:latin typeface="Glacial Indifference Bold"/>
              </a:rPr>
              <a:t>Pada awalnya, Filosofi Mie akan beroperasi menggunakan dana pribadi. Seiring berjalannya waktu, jika Filosofi Mie hendak membuat cabang baru. Maka tidak menutup kemungkinan untuk menggaet investor sebagai partner bisnis.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720422">
            <a:off x="409255" y="5208722"/>
            <a:ext cx="1298663" cy="690845"/>
          </a:xfrm>
          <a:custGeom>
            <a:avLst/>
            <a:gdLst/>
            <a:ahLst/>
            <a:cxnLst/>
            <a:rect r="r" b="b" t="t" l="l"/>
            <a:pathLst>
              <a:path h="690845" w="1298663">
                <a:moveTo>
                  <a:pt x="0" y="0"/>
                </a:moveTo>
                <a:lnTo>
                  <a:pt x="1298662" y="0"/>
                </a:lnTo>
                <a:lnTo>
                  <a:pt x="1298662" y="690845"/>
                </a:lnTo>
                <a:lnTo>
                  <a:pt x="0" y="6908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23747" y="1310922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1" y="0"/>
                </a:lnTo>
                <a:lnTo>
                  <a:pt x="92467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2944" y="1755363"/>
            <a:ext cx="845861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EVALUASI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3472" y="3478658"/>
            <a:ext cx="1298663" cy="690845"/>
          </a:xfrm>
          <a:custGeom>
            <a:avLst/>
            <a:gdLst/>
            <a:ahLst/>
            <a:cxnLst/>
            <a:rect r="r" b="b" t="t" l="l"/>
            <a:pathLst>
              <a:path h="690845" w="1298663">
                <a:moveTo>
                  <a:pt x="0" y="0"/>
                </a:moveTo>
                <a:lnTo>
                  <a:pt x="1298663" y="0"/>
                </a:lnTo>
                <a:lnTo>
                  <a:pt x="1298663" y="690845"/>
                </a:lnTo>
                <a:lnTo>
                  <a:pt x="0" y="69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28513" y="908477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4373" y="857288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9084773"/>
            <a:ext cx="1240453" cy="1240453"/>
          </a:xfrm>
          <a:custGeom>
            <a:avLst/>
            <a:gdLst/>
            <a:ahLst/>
            <a:cxnLst/>
            <a:rect r="r" b="b" t="t" l="l"/>
            <a:pathLst>
              <a:path h="1240453" w="1240453">
                <a:moveTo>
                  <a:pt x="1240453" y="0"/>
                </a:moveTo>
                <a:lnTo>
                  <a:pt x="0" y="0"/>
                </a:lnTo>
                <a:lnTo>
                  <a:pt x="0" y="1240453"/>
                </a:lnTo>
                <a:lnTo>
                  <a:pt x="1240453" y="1240453"/>
                </a:lnTo>
                <a:lnTo>
                  <a:pt x="12404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642" y="2590467"/>
            <a:ext cx="5872367" cy="8227485"/>
          </a:xfrm>
          <a:custGeom>
            <a:avLst/>
            <a:gdLst/>
            <a:ahLst/>
            <a:cxnLst/>
            <a:rect r="r" b="b" t="t" l="l"/>
            <a:pathLst>
              <a:path h="8227485" w="5872367">
                <a:moveTo>
                  <a:pt x="0" y="0"/>
                </a:moveTo>
                <a:lnTo>
                  <a:pt x="5872368" y="0"/>
                </a:lnTo>
                <a:lnTo>
                  <a:pt x="5872368" y="8227485"/>
                </a:lnTo>
                <a:lnTo>
                  <a:pt x="0" y="8227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5879" y="7607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8471" y="4549612"/>
            <a:ext cx="6474990" cy="220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9"/>
              </a:lnSpc>
            </a:pPr>
            <a:r>
              <a:rPr lang="en-US" sz="4299">
                <a:solidFill>
                  <a:srgbClr val="0A0147"/>
                </a:solidFill>
                <a:latin typeface="Glacial Indifference Bold"/>
              </a:rPr>
              <a:t>Apabila sudah tidak ada bahu untuk bersandar, masih ada filosofi mie untuk didahar.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3923" y="6104612"/>
            <a:ext cx="5475895" cy="278773"/>
          </a:xfrm>
          <a:custGeom>
            <a:avLst/>
            <a:gdLst/>
            <a:ahLst/>
            <a:cxnLst/>
            <a:rect r="r" b="b" t="t" l="l"/>
            <a:pathLst>
              <a:path h="278773" w="5475895">
                <a:moveTo>
                  <a:pt x="0" y="0"/>
                </a:moveTo>
                <a:lnTo>
                  <a:pt x="5475895" y="0"/>
                </a:lnTo>
                <a:lnTo>
                  <a:pt x="5475895" y="278773"/>
                </a:lnTo>
                <a:lnTo>
                  <a:pt x="0" y="278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21985" y="9332014"/>
            <a:ext cx="1909973" cy="1909973"/>
          </a:xfrm>
          <a:custGeom>
            <a:avLst/>
            <a:gdLst/>
            <a:ahLst/>
            <a:cxnLst/>
            <a:rect r="r" b="b" t="t" l="l"/>
            <a:pathLst>
              <a:path h="1909973" w="1909973">
                <a:moveTo>
                  <a:pt x="0" y="0"/>
                </a:moveTo>
                <a:lnTo>
                  <a:pt x="1909973" y="0"/>
                </a:lnTo>
                <a:lnTo>
                  <a:pt x="1909973" y="1909972"/>
                </a:lnTo>
                <a:lnTo>
                  <a:pt x="0" y="1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7504" y="-862985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9253" y="613064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62040" y="1567732"/>
            <a:ext cx="6893545" cy="7690568"/>
          </a:xfrm>
          <a:custGeom>
            <a:avLst/>
            <a:gdLst/>
            <a:ahLst/>
            <a:cxnLst/>
            <a:rect r="r" b="b" t="t" l="l"/>
            <a:pathLst>
              <a:path h="7690568" w="6893545">
                <a:moveTo>
                  <a:pt x="0" y="0"/>
                </a:moveTo>
                <a:lnTo>
                  <a:pt x="6893545" y="0"/>
                </a:lnTo>
                <a:lnTo>
                  <a:pt x="6893545" y="7690568"/>
                </a:lnTo>
                <a:lnTo>
                  <a:pt x="0" y="76905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1608144"/>
            <a:ext cx="7185818" cy="276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53"/>
              </a:lnSpc>
            </a:pPr>
            <a:r>
              <a:rPr lang="en-US" sz="18253">
                <a:solidFill>
                  <a:srgbClr val="5383FF"/>
                </a:solidFill>
                <a:latin typeface="Impact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9354" y="3687874"/>
            <a:ext cx="4110463" cy="276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53"/>
              </a:lnSpc>
            </a:pPr>
            <a:r>
              <a:rPr lang="en-US" sz="18253">
                <a:solidFill>
                  <a:srgbClr val="5383FF"/>
                </a:solidFill>
                <a:latin typeface="Impact"/>
              </a:rPr>
              <a:t>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790545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2" y="0"/>
                </a:lnTo>
                <a:lnTo>
                  <a:pt x="1551702" y="1551702"/>
                </a:lnTo>
                <a:lnTo>
                  <a:pt x="0" y="155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0584" y="2057400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40706" y="2515071"/>
            <a:ext cx="8340063" cy="36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06"/>
              </a:lnSpc>
            </a:pPr>
            <a:r>
              <a:rPr lang="en-US" sz="13106">
                <a:solidFill>
                  <a:srgbClr val="5383FF"/>
                </a:solidFill>
                <a:latin typeface="Impact"/>
              </a:rPr>
              <a:t>NGOMONGIN “FILOSOFI MIE”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210" y="9295604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9257378"/>
            <a:ext cx="1240453" cy="1240453"/>
          </a:xfrm>
          <a:custGeom>
            <a:avLst/>
            <a:gdLst/>
            <a:ahLst/>
            <a:cxnLst/>
            <a:rect r="r" b="b" t="t" l="l"/>
            <a:pathLst>
              <a:path h="1240453" w="1240453">
                <a:moveTo>
                  <a:pt x="1240453" y="0"/>
                </a:moveTo>
                <a:lnTo>
                  <a:pt x="0" y="0"/>
                </a:lnTo>
                <a:lnTo>
                  <a:pt x="0" y="1240453"/>
                </a:lnTo>
                <a:lnTo>
                  <a:pt x="1240453" y="1240453"/>
                </a:lnTo>
                <a:lnTo>
                  <a:pt x="12404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5210" y="977324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7"/>
                </a:lnTo>
                <a:lnTo>
                  <a:pt x="0" y="41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6304" y="1371153"/>
            <a:ext cx="7544694" cy="7544694"/>
          </a:xfrm>
          <a:custGeom>
            <a:avLst/>
            <a:gdLst/>
            <a:ahLst/>
            <a:cxnLst/>
            <a:rect r="r" b="b" t="t" l="l"/>
            <a:pathLst>
              <a:path h="7544694" w="7544694">
                <a:moveTo>
                  <a:pt x="0" y="0"/>
                </a:moveTo>
                <a:lnTo>
                  <a:pt x="7544695" y="0"/>
                </a:lnTo>
                <a:lnTo>
                  <a:pt x="7544695" y="7544694"/>
                </a:lnTo>
                <a:lnTo>
                  <a:pt x="0" y="7544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0453" y="3149750"/>
            <a:ext cx="977221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KENAPA MIE?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4405226"/>
            <a:ext cx="9057793" cy="247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875">
                <a:solidFill>
                  <a:srgbClr val="0A0147"/>
                </a:solidFill>
                <a:latin typeface="Glacial Indifference Bold"/>
              </a:rPr>
              <a:t>Karena mie bisa dinikmati kapanpun, dimanapun, serta disukai hampir setiap kalangan masyarakat. Seakan akan hidup masyarakat Indonesia tak lepas dari mie.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76009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7999948"/>
            <a:ext cx="18288000" cy="22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lang="en-US" sz="15041">
                <a:solidFill>
                  <a:srgbClr val="5383FF"/>
                </a:solidFill>
                <a:latin typeface="Impact"/>
              </a:rPr>
              <a:t>QUIT, DON’T QUIT, NOODLES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6606" y="1019175"/>
            <a:ext cx="90028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STRATEGI PEMASARAN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-1202227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47547" y="9046547"/>
            <a:ext cx="1240453" cy="1240453"/>
          </a:xfrm>
          <a:custGeom>
            <a:avLst/>
            <a:gdLst/>
            <a:ahLst/>
            <a:cxnLst/>
            <a:rect r="r" b="b" t="t" l="l"/>
            <a:pathLst>
              <a:path h="1240453" w="1240453">
                <a:moveTo>
                  <a:pt x="0" y="0"/>
                </a:moveTo>
                <a:lnTo>
                  <a:pt x="1240453" y="0"/>
                </a:lnTo>
                <a:lnTo>
                  <a:pt x="1240453" y="1240453"/>
                </a:lnTo>
                <a:lnTo>
                  <a:pt x="0" y="1240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9487" y="9046547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606" y="2400300"/>
            <a:ext cx="5516641" cy="5709331"/>
          </a:xfrm>
          <a:custGeom>
            <a:avLst/>
            <a:gdLst/>
            <a:ahLst/>
            <a:cxnLst/>
            <a:rect r="r" b="b" t="t" l="l"/>
            <a:pathLst>
              <a:path h="5709331" w="5516641">
                <a:moveTo>
                  <a:pt x="0" y="0"/>
                </a:moveTo>
                <a:lnTo>
                  <a:pt x="5516640" y="0"/>
                </a:lnTo>
                <a:lnTo>
                  <a:pt x="5516640" y="5709331"/>
                </a:lnTo>
                <a:lnTo>
                  <a:pt x="0" y="570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9753" y="2400300"/>
            <a:ext cx="5459547" cy="5709331"/>
          </a:xfrm>
          <a:custGeom>
            <a:avLst/>
            <a:gdLst/>
            <a:ahLst/>
            <a:cxnLst/>
            <a:rect r="r" b="b" t="t" l="l"/>
            <a:pathLst>
              <a:path h="5709331" w="5459547">
                <a:moveTo>
                  <a:pt x="0" y="0"/>
                </a:moveTo>
                <a:lnTo>
                  <a:pt x="5459547" y="0"/>
                </a:lnTo>
                <a:lnTo>
                  <a:pt x="5459547" y="5709331"/>
                </a:lnTo>
                <a:lnTo>
                  <a:pt x="0" y="5709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4544" y="8176306"/>
            <a:ext cx="3346854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BUKA KEDAI?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6099" y="8176306"/>
            <a:ext cx="3346854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KELILING?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3072" y="5018428"/>
            <a:ext cx="3346854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ATAU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6606" y="1019175"/>
            <a:ext cx="90028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STRATEGI PEMASARAN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-1202227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47547" y="9046547"/>
            <a:ext cx="1240453" cy="1240453"/>
          </a:xfrm>
          <a:custGeom>
            <a:avLst/>
            <a:gdLst/>
            <a:ahLst/>
            <a:cxnLst/>
            <a:rect r="r" b="b" t="t" l="l"/>
            <a:pathLst>
              <a:path h="1240453" w="1240453">
                <a:moveTo>
                  <a:pt x="0" y="0"/>
                </a:moveTo>
                <a:lnTo>
                  <a:pt x="1240453" y="0"/>
                </a:lnTo>
                <a:lnTo>
                  <a:pt x="1240453" y="1240453"/>
                </a:lnTo>
                <a:lnTo>
                  <a:pt x="0" y="1240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9487" y="9046547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51133" y="2205666"/>
            <a:ext cx="4896414" cy="6644585"/>
            <a:chOff x="0" y="0"/>
            <a:chExt cx="6528552" cy="88594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28552" cy="6756587"/>
            </a:xfrm>
            <a:custGeom>
              <a:avLst/>
              <a:gdLst/>
              <a:ahLst/>
              <a:cxnLst/>
              <a:rect r="r" b="b" t="t" l="l"/>
              <a:pathLst>
                <a:path h="6756587" w="6528552">
                  <a:moveTo>
                    <a:pt x="0" y="0"/>
                  </a:moveTo>
                  <a:lnTo>
                    <a:pt x="6528552" y="0"/>
                  </a:lnTo>
                  <a:lnTo>
                    <a:pt x="6528552" y="6756587"/>
                  </a:lnTo>
                  <a:lnTo>
                    <a:pt x="0" y="6756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655267" y="7906947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397967" y="7906947"/>
              <a:ext cx="952500" cy="951309"/>
            </a:xfrm>
            <a:custGeom>
              <a:avLst/>
              <a:gdLst/>
              <a:ahLst/>
              <a:cxnLst/>
              <a:rect r="r" b="b" t="t" l="l"/>
              <a:pathLst>
                <a:path h="951309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1310"/>
                  </a:lnTo>
                  <a:lnTo>
                    <a:pt x="0" y="95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37585" y="7905757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81077" y="6855434"/>
              <a:ext cx="783199" cy="773231"/>
            </a:xfrm>
            <a:custGeom>
              <a:avLst/>
              <a:gdLst/>
              <a:ahLst/>
              <a:cxnLst/>
              <a:rect r="r" b="b" t="t" l="l"/>
              <a:pathLst>
                <a:path h="773231" w="783199">
                  <a:moveTo>
                    <a:pt x="0" y="0"/>
                  </a:moveTo>
                  <a:lnTo>
                    <a:pt x="783199" y="0"/>
                  </a:lnTo>
                  <a:lnTo>
                    <a:pt x="783199" y="773232"/>
                  </a:lnTo>
                  <a:lnTo>
                    <a:pt x="0" y="773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56606" y="2799042"/>
            <a:ext cx="5750602" cy="5778978"/>
            <a:chOff x="0" y="0"/>
            <a:chExt cx="7667470" cy="77053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7589" y="505323"/>
              <a:ext cx="2508849" cy="3201548"/>
            </a:xfrm>
            <a:custGeom>
              <a:avLst/>
              <a:gdLst/>
              <a:ahLst/>
              <a:cxnLst/>
              <a:rect r="r" b="b" t="t" l="l"/>
              <a:pathLst>
                <a:path h="3201548" w="2508849">
                  <a:moveTo>
                    <a:pt x="0" y="0"/>
                  </a:moveTo>
                  <a:lnTo>
                    <a:pt x="2508849" y="0"/>
                  </a:lnTo>
                  <a:lnTo>
                    <a:pt x="2508849" y="3201548"/>
                  </a:lnTo>
                  <a:lnTo>
                    <a:pt x="0" y="3201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62746" y="505323"/>
              <a:ext cx="3056023" cy="3201548"/>
            </a:xfrm>
            <a:custGeom>
              <a:avLst/>
              <a:gdLst/>
              <a:ahLst/>
              <a:cxnLst/>
              <a:rect r="r" b="b" t="t" l="l"/>
              <a:pathLst>
                <a:path h="3201548" w="3056023">
                  <a:moveTo>
                    <a:pt x="0" y="0"/>
                  </a:moveTo>
                  <a:lnTo>
                    <a:pt x="3056023" y="0"/>
                  </a:lnTo>
                  <a:lnTo>
                    <a:pt x="3056023" y="3201548"/>
                  </a:lnTo>
                  <a:lnTo>
                    <a:pt x="0" y="3201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22256" y="2106097"/>
              <a:ext cx="4173023" cy="3515772"/>
            </a:xfrm>
            <a:custGeom>
              <a:avLst/>
              <a:gdLst/>
              <a:ahLst/>
              <a:cxnLst/>
              <a:rect r="r" b="b" t="t" l="l"/>
              <a:pathLst>
                <a:path h="3515772" w="4173023">
                  <a:moveTo>
                    <a:pt x="0" y="0"/>
                  </a:moveTo>
                  <a:lnTo>
                    <a:pt x="4173023" y="0"/>
                  </a:lnTo>
                  <a:lnTo>
                    <a:pt x="4173023" y="3515772"/>
                  </a:lnTo>
                  <a:lnTo>
                    <a:pt x="0" y="3515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861750" y="505323"/>
              <a:ext cx="2805720" cy="3201548"/>
            </a:xfrm>
            <a:custGeom>
              <a:avLst/>
              <a:gdLst/>
              <a:ahLst/>
              <a:cxnLst/>
              <a:rect r="r" b="b" t="t" l="l"/>
              <a:pathLst>
                <a:path h="3201548" w="2805720">
                  <a:moveTo>
                    <a:pt x="0" y="0"/>
                  </a:moveTo>
                  <a:lnTo>
                    <a:pt x="2805720" y="0"/>
                  </a:lnTo>
                  <a:lnTo>
                    <a:pt x="2805720" y="3201548"/>
                  </a:lnTo>
                  <a:lnTo>
                    <a:pt x="0" y="3201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086236" y="2230794"/>
              <a:ext cx="4173023" cy="3515772"/>
            </a:xfrm>
            <a:custGeom>
              <a:avLst/>
              <a:gdLst/>
              <a:ahLst/>
              <a:cxnLst/>
              <a:rect r="r" b="b" t="t" l="l"/>
              <a:pathLst>
                <a:path h="3515772" w="4173023">
                  <a:moveTo>
                    <a:pt x="0" y="0"/>
                  </a:moveTo>
                  <a:lnTo>
                    <a:pt x="4173023" y="0"/>
                  </a:lnTo>
                  <a:lnTo>
                    <a:pt x="4173023" y="3515771"/>
                  </a:lnTo>
                  <a:lnTo>
                    <a:pt x="0" y="351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6939" cy="5746565"/>
            </a:xfrm>
            <a:custGeom>
              <a:avLst/>
              <a:gdLst/>
              <a:ahLst/>
              <a:cxnLst/>
              <a:rect r="r" b="b" t="t" l="l"/>
              <a:pathLst>
                <a:path h="5746565" w="2506939">
                  <a:moveTo>
                    <a:pt x="0" y="0"/>
                  </a:moveTo>
                  <a:lnTo>
                    <a:pt x="2506939" y="0"/>
                  </a:lnTo>
                  <a:lnTo>
                    <a:pt x="2506939" y="5746565"/>
                  </a:lnTo>
                  <a:lnTo>
                    <a:pt x="0" y="5746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254330" y="5865273"/>
              <a:ext cx="783199" cy="773231"/>
            </a:xfrm>
            <a:custGeom>
              <a:avLst/>
              <a:gdLst/>
              <a:ahLst/>
              <a:cxnLst/>
              <a:rect r="r" b="b" t="t" l="l"/>
              <a:pathLst>
                <a:path h="773231" w="783199">
                  <a:moveTo>
                    <a:pt x="0" y="0"/>
                  </a:moveTo>
                  <a:lnTo>
                    <a:pt x="783199" y="0"/>
                  </a:lnTo>
                  <a:lnTo>
                    <a:pt x="783199" y="773231"/>
                  </a:lnTo>
                  <a:lnTo>
                    <a:pt x="0" y="773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165578" y="6752804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-40625" t="-40625" r="-42907" b="-4290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29615" y="6752804"/>
              <a:ext cx="829866" cy="952500"/>
            </a:xfrm>
            <a:custGeom>
              <a:avLst/>
              <a:gdLst/>
              <a:ahLst/>
              <a:cxnLst/>
              <a:rect r="r" b="b" t="t" l="l"/>
              <a:pathLst>
                <a:path h="952500" w="829866">
                  <a:moveTo>
                    <a:pt x="0" y="0"/>
                  </a:moveTo>
                  <a:lnTo>
                    <a:pt x="829866" y="0"/>
                  </a:lnTo>
                  <a:lnTo>
                    <a:pt x="829866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173781" y="6752804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120846" y="4024224"/>
            <a:ext cx="3139735" cy="2238553"/>
          </a:xfrm>
          <a:custGeom>
            <a:avLst/>
            <a:gdLst/>
            <a:ahLst/>
            <a:cxnLst/>
            <a:rect r="r" b="b" t="t" l="l"/>
            <a:pathLst>
              <a:path h="2238553" w="3139735">
                <a:moveTo>
                  <a:pt x="0" y="0"/>
                </a:moveTo>
                <a:lnTo>
                  <a:pt x="3139735" y="0"/>
                </a:lnTo>
                <a:lnTo>
                  <a:pt x="3139735" y="2238552"/>
                </a:lnTo>
                <a:lnTo>
                  <a:pt x="0" y="223855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647279" y="9021763"/>
            <a:ext cx="3346854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BUKA KEDAI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58480" y="9225646"/>
            <a:ext cx="3346854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EVENT EVENT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8639" y="9720742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3" y="0"/>
                </a:lnTo>
                <a:lnTo>
                  <a:pt x="1551703" y="1551703"/>
                </a:lnTo>
                <a:lnTo>
                  <a:pt x="0" y="15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5544" y="-166039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3205" y="9305106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11326" y="3608456"/>
            <a:ext cx="3362481" cy="3814752"/>
            <a:chOff x="0" y="0"/>
            <a:chExt cx="4483309" cy="5086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6605" y="0"/>
              <a:ext cx="4186704" cy="4113437"/>
            </a:xfrm>
            <a:custGeom>
              <a:avLst/>
              <a:gdLst/>
              <a:ahLst/>
              <a:cxnLst/>
              <a:rect r="r" b="b" t="t" l="l"/>
              <a:pathLst>
                <a:path h="4113437" w="4186704">
                  <a:moveTo>
                    <a:pt x="0" y="0"/>
                  </a:moveTo>
                  <a:lnTo>
                    <a:pt x="4186704" y="0"/>
                  </a:lnTo>
                  <a:lnTo>
                    <a:pt x="4186704" y="4113437"/>
                  </a:lnTo>
                  <a:lnTo>
                    <a:pt x="0" y="4113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537262"/>
              <a:ext cx="4477210" cy="54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8"/>
                </a:lnSpc>
              </a:pPr>
              <a:r>
                <a:rPr lang="en-US" sz="2998">
                  <a:solidFill>
                    <a:srgbClr val="0A0147"/>
                  </a:solidFill>
                  <a:latin typeface="Glacial Indifference Bold"/>
                </a:rPr>
                <a:t>MIE AYAM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051015" y="3608456"/>
            <a:ext cx="3357562" cy="3085148"/>
            <a:chOff x="0" y="0"/>
            <a:chExt cx="884296" cy="812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4296" cy="812549"/>
            </a:xfrm>
            <a:custGeom>
              <a:avLst/>
              <a:gdLst/>
              <a:ahLst/>
              <a:cxnLst/>
              <a:rect r="r" b="b" t="t" l="l"/>
              <a:pathLst>
                <a:path h="812549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812549"/>
                  </a:lnTo>
                  <a:lnTo>
                    <a:pt x="0" y="812549"/>
                  </a:lnTo>
                  <a:close/>
                </a:path>
              </a:pathLst>
            </a:custGeom>
            <a:solidFill>
              <a:srgbClr val="ED34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884296" cy="783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051015" y="5603390"/>
            <a:ext cx="3357562" cy="1090214"/>
            <a:chOff x="0" y="0"/>
            <a:chExt cx="884296" cy="2871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4296" cy="287135"/>
            </a:xfrm>
            <a:custGeom>
              <a:avLst/>
              <a:gdLst/>
              <a:ahLst/>
              <a:cxnLst/>
              <a:rect r="r" b="b" t="t" l="l"/>
              <a:pathLst>
                <a:path h="287135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287135"/>
                  </a:lnTo>
                  <a:lnTo>
                    <a:pt x="0" y="287135"/>
                  </a:lnTo>
                  <a:close/>
                </a:path>
              </a:pathLst>
            </a:custGeom>
            <a:solidFill>
              <a:srgbClr val="FFF6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884296" cy="258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74075" y="5912909"/>
            <a:ext cx="3357562" cy="771635"/>
            <a:chOff x="0" y="0"/>
            <a:chExt cx="884296" cy="2032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4296" cy="203229"/>
            </a:xfrm>
            <a:custGeom>
              <a:avLst/>
              <a:gdLst/>
              <a:ahLst/>
              <a:cxnLst/>
              <a:rect r="r" b="b" t="t" l="l"/>
              <a:pathLst>
                <a:path h="203229" w="884296">
                  <a:moveTo>
                    <a:pt x="0" y="0"/>
                  </a:moveTo>
                  <a:lnTo>
                    <a:pt x="884296" y="0"/>
                  </a:lnTo>
                  <a:lnTo>
                    <a:pt x="884296" y="203229"/>
                  </a:lnTo>
                  <a:lnTo>
                    <a:pt x="0" y="203229"/>
                  </a:lnTo>
                  <a:close/>
                </a:path>
              </a:pathLst>
            </a:custGeom>
            <a:solidFill>
              <a:srgbClr val="16BB2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884296" cy="174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686236" y="4211861"/>
            <a:ext cx="2898063" cy="2307583"/>
          </a:xfrm>
          <a:custGeom>
            <a:avLst/>
            <a:gdLst/>
            <a:ahLst/>
            <a:cxnLst/>
            <a:rect r="r" b="b" t="t" l="l"/>
            <a:pathLst>
              <a:path h="2307583" w="2898063">
                <a:moveTo>
                  <a:pt x="0" y="0"/>
                </a:moveTo>
                <a:lnTo>
                  <a:pt x="2898063" y="0"/>
                </a:lnTo>
                <a:lnTo>
                  <a:pt x="2898063" y="2307583"/>
                </a:lnTo>
                <a:lnTo>
                  <a:pt x="0" y="23075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18261" y="4781099"/>
            <a:ext cx="3307277" cy="1959311"/>
          </a:xfrm>
          <a:custGeom>
            <a:avLst/>
            <a:gdLst/>
            <a:ahLst/>
            <a:cxnLst/>
            <a:rect r="r" b="b" t="t" l="l"/>
            <a:pathLst>
              <a:path h="1959311" w="3307277">
                <a:moveTo>
                  <a:pt x="0" y="0"/>
                </a:moveTo>
                <a:lnTo>
                  <a:pt x="3307277" y="0"/>
                </a:lnTo>
                <a:lnTo>
                  <a:pt x="3307277" y="1959311"/>
                </a:lnTo>
                <a:lnTo>
                  <a:pt x="0" y="1959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55589" y="7025691"/>
            <a:ext cx="3357907" cy="39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998">
                <a:solidFill>
                  <a:srgbClr val="0A0147"/>
                </a:solidFill>
                <a:latin typeface="Glacial Indifference Bold"/>
              </a:rPr>
              <a:t>WARMINDO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08828" y="1434934"/>
            <a:ext cx="88837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ANALISIS PERSAINGAN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683457" y="3608456"/>
            <a:ext cx="3357907" cy="3814752"/>
            <a:chOff x="0" y="0"/>
            <a:chExt cx="4477210" cy="50863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77210" cy="4113437"/>
            </a:xfrm>
            <a:custGeom>
              <a:avLst/>
              <a:gdLst/>
              <a:ahLst/>
              <a:cxnLst/>
              <a:rect r="r" b="b" t="t" l="l"/>
              <a:pathLst>
                <a:path h="4113437" w="4477210">
                  <a:moveTo>
                    <a:pt x="0" y="0"/>
                  </a:moveTo>
                  <a:lnTo>
                    <a:pt x="4477210" y="0"/>
                  </a:lnTo>
                  <a:lnTo>
                    <a:pt x="4477210" y="4113437"/>
                  </a:lnTo>
                  <a:lnTo>
                    <a:pt x="0" y="4113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4537262"/>
              <a:ext cx="4477210" cy="54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8"/>
                </a:lnSpc>
              </a:pPr>
              <a:r>
                <a:rPr lang="en-US" sz="2998">
                  <a:solidFill>
                    <a:srgbClr val="0A0147"/>
                  </a:solidFill>
                  <a:latin typeface="Glacial Indifference Bold"/>
                </a:rPr>
                <a:t>RAMEN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7497" y="3608456"/>
            <a:ext cx="3656388" cy="3814752"/>
            <a:chOff x="0" y="0"/>
            <a:chExt cx="4875184" cy="508633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75184" cy="4113437"/>
            </a:xfrm>
            <a:custGeom>
              <a:avLst/>
              <a:gdLst/>
              <a:ahLst/>
              <a:cxnLst/>
              <a:rect r="r" b="b" t="t" l="l"/>
              <a:pathLst>
                <a:path h="4113437" w="4875184">
                  <a:moveTo>
                    <a:pt x="0" y="0"/>
                  </a:moveTo>
                  <a:lnTo>
                    <a:pt x="4875184" y="0"/>
                  </a:lnTo>
                  <a:lnTo>
                    <a:pt x="4875184" y="4113437"/>
                  </a:lnTo>
                  <a:lnTo>
                    <a:pt x="0" y="4113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95596" y="4537262"/>
              <a:ext cx="4477210" cy="54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8"/>
                </a:lnSpc>
              </a:pPr>
              <a:r>
                <a:rPr lang="en-US" sz="2998">
                  <a:solidFill>
                    <a:srgbClr val="0A0147"/>
                  </a:solidFill>
                  <a:latin typeface="Glacial Indifference Bold"/>
                </a:rPr>
                <a:t>MIE LEVEL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8639" y="9720742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3" y="0"/>
                </a:lnTo>
                <a:lnTo>
                  <a:pt x="1551703" y="1551703"/>
                </a:lnTo>
                <a:lnTo>
                  <a:pt x="0" y="15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5544" y="-166039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3205" y="9305106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08828" y="1434934"/>
            <a:ext cx="88837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ANALISIS PERSAINGAN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7497" y="2833038"/>
            <a:ext cx="5142844" cy="5365589"/>
            <a:chOff x="0" y="0"/>
            <a:chExt cx="6857126" cy="71541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57126" cy="5785700"/>
            </a:xfrm>
            <a:custGeom>
              <a:avLst/>
              <a:gdLst/>
              <a:ahLst/>
              <a:cxnLst/>
              <a:rect r="r" b="b" t="t" l="l"/>
              <a:pathLst>
                <a:path h="5785700" w="6857126">
                  <a:moveTo>
                    <a:pt x="0" y="0"/>
                  </a:moveTo>
                  <a:lnTo>
                    <a:pt x="6857126" y="0"/>
                  </a:lnTo>
                  <a:lnTo>
                    <a:pt x="6857126" y="5785700"/>
                  </a:lnTo>
                  <a:lnTo>
                    <a:pt x="0" y="578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4460" y="6377643"/>
              <a:ext cx="6297361" cy="776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4218">
                  <a:solidFill>
                    <a:srgbClr val="0A0147"/>
                  </a:solidFill>
                  <a:latin typeface="Glacial Indifference Bold"/>
                </a:rPr>
                <a:t>MIE LEVEL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7604" y="2899713"/>
            <a:ext cx="11212330" cy="255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Kelebihan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Rasa pedas yang variatif berbagai pilihan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Kemasan mie level yang modern dan menarik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Varian rasa yang menarik dengan keunikan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57604" y="5582507"/>
            <a:ext cx="10534996" cy="255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Kekurangan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Harga lebih mahal dari mie instan biasa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Rasa pedas yang ekstrem tidak disukai semua orang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Terbatas hanya beberapa daerah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648" r="0" b="-580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8639" y="9720742"/>
            <a:ext cx="1551702" cy="1551702"/>
          </a:xfrm>
          <a:custGeom>
            <a:avLst/>
            <a:gdLst/>
            <a:ahLst/>
            <a:cxnLst/>
            <a:rect r="r" b="b" t="t" l="l"/>
            <a:pathLst>
              <a:path h="1551702" w="1551702">
                <a:moveTo>
                  <a:pt x="0" y="0"/>
                </a:moveTo>
                <a:lnTo>
                  <a:pt x="1551703" y="0"/>
                </a:lnTo>
                <a:lnTo>
                  <a:pt x="1551703" y="1551703"/>
                </a:lnTo>
                <a:lnTo>
                  <a:pt x="0" y="15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5544" y="-1660393"/>
            <a:ext cx="2430974" cy="2404454"/>
          </a:xfrm>
          <a:custGeom>
            <a:avLst/>
            <a:gdLst/>
            <a:ahLst/>
            <a:cxnLst/>
            <a:rect r="r" b="b" t="t" l="l"/>
            <a:pathLst>
              <a:path h="2404454" w="2430974">
                <a:moveTo>
                  <a:pt x="0" y="0"/>
                </a:moveTo>
                <a:lnTo>
                  <a:pt x="2430974" y="0"/>
                </a:lnTo>
                <a:lnTo>
                  <a:pt x="2430974" y="2404454"/>
                </a:lnTo>
                <a:lnTo>
                  <a:pt x="0" y="240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3205" y="9305106"/>
            <a:ext cx="901094" cy="415636"/>
          </a:xfrm>
          <a:custGeom>
            <a:avLst/>
            <a:gdLst/>
            <a:ahLst/>
            <a:cxnLst/>
            <a:rect r="r" b="b" t="t" l="l"/>
            <a:pathLst>
              <a:path h="415636" w="901094">
                <a:moveTo>
                  <a:pt x="0" y="0"/>
                </a:moveTo>
                <a:lnTo>
                  <a:pt x="901094" y="0"/>
                </a:lnTo>
                <a:lnTo>
                  <a:pt x="901094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6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7367"/>
            <a:ext cx="571884" cy="583555"/>
          </a:xfrm>
          <a:custGeom>
            <a:avLst/>
            <a:gdLst/>
            <a:ahLst/>
            <a:cxnLst/>
            <a:rect r="r" b="b" t="t" l="l"/>
            <a:pathLst>
              <a:path h="583555" w="571884">
                <a:moveTo>
                  <a:pt x="0" y="0"/>
                </a:moveTo>
                <a:lnTo>
                  <a:pt x="571884" y="0"/>
                </a:lnTo>
                <a:lnTo>
                  <a:pt x="571884" y="583555"/>
                </a:lnTo>
                <a:lnTo>
                  <a:pt x="0" y="58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67727" y="2832735"/>
            <a:ext cx="4729316" cy="5365432"/>
            <a:chOff x="0" y="0"/>
            <a:chExt cx="6305754" cy="71539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7173" y="0"/>
              <a:ext cx="5888581" cy="5785531"/>
            </a:xfrm>
            <a:custGeom>
              <a:avLst/>
              <a:gdLst/>
              <a:ahLst/>
              <a:cxnLst/>
              <a:rect r="r" b="b" t="t" l="l"/>
              <a:pathLst>
                <a:path h="5785531" w="5888581">
                  <a:moveTo>
                    <a:pt x="0" y="0"/>
                  </a:moveTo>
                  <a:lnTo>
                    <a:pt x="5888581" y="0"/>
                  </a:lnTo>
                  <a:lnTo>
                    <a:pt x="5888581" y="5785531"/>
                  </a:lnTo>
                  <a:lnTo>
                    <a:pt x="0" y="578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6377459"/>
              <a:ext cx="6297176" cy="77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4218">
                  <a:solidFill>
                    <a:srgbClr val="0A0147"/>
                  </a:solidFill>
                  <a:latin typeface="Glacial Indifference Bold"/>
                </a:rPr>
                <a:t>MIE AYAM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08828" y="1434934"/>
            <a:ext cx="88837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383FF"/>
                </a:solidFill>
                <a:latin typeface="Impact"/>
              </a:rPr>
              <a:t>ANALISIS PERSAINGAN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2040" y="789330"/>
            <a:ext cx="2277222" cy="5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KEWIRAUSAHAAN</a:t>
            </a:r>
          </a:p>
          <a:p>
            <a:pPr algn="l">
              <a:lnSpc>
                <a:spcPts val="1969"/>
              </a:lnSpc>
            </a:pPr>
            <a:r>
              <a:rPr lang="en-US" sz="1969">
                <a:solidFill>
                  <a:srgbClr val="0A0147"/>
                </a:solidFill>
                <a:latin typeface="Glacial Indifference Bold"/>
              </a:rPr>
              <a:t>SISTEM INFORMASI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57604" y="2899713"/>
            <a:ext cx="10534996" cy="356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Kelebihan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Rasa yang gurih lezat dengan topping ayam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Harga relatif terjangkau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Mudah ditemukan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Varian rasa dan bisa dicocokan seperti mie ayam + bakso,  mie ayam + pangsit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57604" y="6554137"/>
            <a:ext cx="10534996" cy="255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Kekurangan : 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Kalori mie yang tinggi</a:t>
            </a:r>
          </a:p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A0147"/>
                </a:solidFill>
                <a:latin typeface="Glacial Indifference Bold"/>
              </a:rPr>
              <a:t>Kebersihan dan kuliatas penyajian bervariasi tergantung tempat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DAGEjem4CWw</dc:identifier>
  <dcterms:modified xsi:type="dcterms:W3CDTF">2011-08-01T06:04:30Z</dcterms:modified>
  <cp:revision>1</cp:revision>
  <dc:title>BUSINESS PLAN FILOSOFI MIE - KWU</dc:title>
</cp:coreProperties>
</file>